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4" r:id="rId4"/>
    <p:sldId id="275" r:id="rId5"/>
    <p:sldId id="276" r:id="rId6"/>
    <p:sldId id="27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C70610E-EED7-4D93-A237-CC286A3D7D5C}" type="datetimeFigureOut">
              <a:rPr lang="en-US" smtClean="0"/>
              <a:t>5/22/2018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7D936B3-345A-47E6-8909-06234DB96F4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70610E-EED7-4D93-A237-CC286A3D7D5C}"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936B3-345A-47E6-8909-06234DB96F4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70610E-EED7-4D93-A237-CC286A3D7D5C}"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936B3-345A-47E6-8909-06234DB96F4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70610E-EED7-4D93-A237-CC286A3D7D5C}"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936B3-345A-47E6-8909-06234DB96F48}"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70610E-EED7-4D93-A237-CC286A3D7D5C}"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936B3-345A-47E6-8909-06234DB96F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70610E-EED7-4D93-A237-CC286A3D7D5C}"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936B3-345A-47E6-8909-06234DB96F4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70610E-EED7-4D93-A237-CC286A3D7D5C}" type="datetimeFigureOut">
              <a:rPr lang="en-US" smtClean="0"/>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936B3-345A-47E6-8909-06234DB96F4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70610E-EED7-4D93-A237-CC286A3D7D5C}" type="datetimeFigureOut">
              <a:rPr lang="en-US" smtClean="0"/>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936B3-345A-47E6-8909-06234DB96F4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0610E-EED7-4D93-A237-CC286A3D7D5C}" type="datetimeFigureOut">
              <a:rPr lang="en-US" smtClean="0"/>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936B3-345A-47E6-8909-06234DB96F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70610E-EED7-4D93-A237-CC286A3D7D5C}"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936B3-345A-47E6-8909-06234DB96F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70610E-EED7-4D93-A237-CC286A3D7D5C}"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936B3-345A-47E6-8909-06234DB96F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C70610E-EED7-4D93-A237-CC286A3D7D5C}" type="datetimeFigureOut">
              <a:rPr lang="en-US" smtClean="0"/>
              <a:t>5/22/2018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7D936B3-345A-47E6-8909-06234DB96F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cabinetsbyhorizon.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1387737"/>
            <a:ext cx="6777318" cy="1045795"/>
          </a:xfrm>
        </p:spPr>
        <p:txBody>
          <a:bodyPr/>
          <a:lstStyle/>
          <a:p>
            <a:r>
              <a:rPr lang="en-US" dirty="0"/>
              <a:t>Wine Cellar Design</a:t>
            </a:r>
          </a:p>
        </p:txBody>
      </p:sp>
      <p:sp>
        <p:nvSpPr>
          <p:cNvPr id="3" name="Subtitle 2"/>
          <p:cNvSpPr>
            <a:spLocks noGrp="1"/>
          </p:cNvSpPr>
          <p:nvPr>
            <p:ph type="subTitle" idx="1"/>
          </p:nvPr>
        </p:nvSpPr>
        <p:spPr>
          <a:xfrm>
            <a:off x="1371600" y="3581400"/>
            <a:ext cx="6400800" cy="1939062"/>
          </a:xfrm>
        </p:spPr>
        <p:txBody>
          <a:bodyPr/>
          <a:lstStyle/>
          <a:p>
            <a:r>
              <a:rPr lang="en-US" dirty="0"/>
              <a:t>Featuring Kessick Wine Cellars by </a:t>
            </a:r>
          </a:p>
          <a:p>
            <a:endParaRPr lang="en-US" dirty="0"/>
          </a:p>
        </p:txBody>
      </p:sp>
      <p:pic>
        <p:nvPicPr>
          <p:cNvPr id="6" name="Picture 5">
            <a:extLst>
              <a:ext uri="{FF2B5EF4-FFF2-40B4-BE49-F238E27FC236}">
                <a16:creationId xmlns:a16="http://schemas.microsoft.com/office/drawing/2014/main" id="{A5646B65-7A08-4469-813E-ED5C3F1BA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4424468"/>
            <a:ext cx="6781800" cy="1716024"/>
          </a:xfrm>
          <a:prstGeom prst="rect">
            <a:avLst/>
          </a:prstGeom>
        </p:spPr>
      </p:pic>
    </p:spTree>
    <p:extLst>
      <p:ext uri="{BB962C8B-B14F-4D97-AF65-F5344CB8AC3E}">
        <p14:creationId xmlns:p14="http://schemas.microsoft.com/office/powerpoint/2010/main" val="163519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77635"/>
            <a:ext cx="6416337" cy="4495801"/>
          </a:xfrm>
          <a:prstGeom prst="rect">
            <a:avLst/>
          </a:prstGeom>
        </p:spPr>
      </p:pic>
    </p:spTree>
    <p:extLst>
      <p:ext uri="{BB962C8B-B14F-4D97-AF65-F5344CB8AC3E}">
        <p14:creationId xmlns:p14="http://schemas.microsoft.com/office/powerpoint/2010/main" val="43443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267" y="1296619"/>
            <a:ext cx="5325466" cy="4264762"/>
          </a:xfrm>
          <a:prstGeom prst="rect">
            <a:avLst/>
          </a:prstGeom>
        </p:spPr>
      </p:pic>
    </p:spTree>
    <p:extLst>
      <p:ext uri="{BB962C8B-B14F-4D97-AF65-F5344CB8AC3E}">
        <p14:creationId xmlns:p14="http://schemas.microsoft.com/office/powerpoint/2010/main" val="254387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Room Prep Guidelines</a:t>
            </a:r>
          </a:p>
        </p:txBody>
      </p:sp>
      <p:sp>
        <p:nvSpPr>
          <p:cNvPr id="3" name="Content Placeholder 2"/>
          <p:cNvSpPr>
            <a:spLocks noGrp="1"/>
          </p:cNvSpPr>
          <p:nvPr>
            <p:ph idx="1"/>
          </p:nvPr>
        </p:nvSpPr>
        <p:spPr/>
        <p:txBody>
          <a:bodyPr/>
          <a:lstStyle/>
          <a:p>
            <a:r>
              <a:rPr lang="en-US" dirty="0"/>
              <a:t>The part of the wine cellar that you don’t see is the most critical part.</a:t>
            </a:r>
          </a:p>
          <a:p>
            <a:r>
              <a:rPr lang="en-US" dirty="0"/>
              <a:t>Insulation and moisture barriers are necessary to prevent mold and condensation.  We recommend closed cell spray foam insulation.</a:t>
            </a:r>
          </a:p>
          <a:p>
            <a:r>
              <a:rPr lang="en-US" dirty="0"/>
              <a:t>Exterior (insulated) door with weather-stripping and threshold.</a:t>
            </a:r>
          </a:p>
          <a:p>
            <a:r>
              <a:rPr lang="en-US" dirty="0"/>
              <a:t>Moisture rated sheetrock, or Dens </a:t>
            </a:r>
            <a:r>
              <a:rPr lang="en-US" dirty="0" err="1"/>
              <a:t>Armour</a:t>
            </a:r>
            <a:r>
              <a:rPr lang="en-US" dirty="0"/>
              <a:t> board for wall.</a:t>
            </a:r>
          </a:p>
        </p:txBody>
      </p:sp>
    </p:spTree>
    <p:extLst>
      <p:ext uri="{BB962C8B-B14F-4D97-AF65-F5344CB8AC3E}">
        <p14:creationId xmlns:p14="http://schemas.microsoft.com/office/powerpoint/2010/main" val="131181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Interior finishes can be done with many things, but exterior grade products seem to work best.  Brick, stone, cedar, cypress, etc. work great for walls &amp; ceilings.  Paint over moisture rated sheetrock is okay.</a:t>
            </a:r>
          </a:p>
          <a:p>
            <a:r>
              <a:rPr lang="en-US" dirty="0"/>
              <a:t>Cork, stone, slate, tile, brick pavers, etc. for the floor.</a:t>
            </a:r>
          </a:p>
          <a:p>
            <a:r>
              <a:rPr lang="en-US" dirty="0"/>
              <a:t>LED lighting is ideal.  Can lights are not recommended.  </a:t>
            </a:r>
          </a:p>
          <a:p>
            <a:pPr marL="0" indent="0">
              <a:buNone/>
            </a:pPr>
            <a:endParaRPr lang="en-US" dirty="0"/>
          </a:p>
        </p:txBody>
      </p:sp>
      <p:sp>
        <p:nvSpPr>
          <p:cNvPr id="3" name="Title 2"/>
          <p:cNvSpPr>
            <a:spLocks noGrp="1"/>
          </p:cNvSpPr>
          <p:nvPr>
            <p:ph type="title"/>
          </p:nvPr>
        </p:nvSpPr>
        <p:spPr/>
        <p:txBody>
          <a:bodyPr/>
          <a:lstStyle/>
          <a:p>
            <a:r>
              <a:rPr lang="en-US" dirty="0"/>
              <a:t>Interior Finishes</a:t>
            </a:r>
          </a:p>
        </p:txBody>
      </p:sp>
    </p:spTree>
    <p:extLst>
      <p:ext uri="{BB962C8B-B14F-4D97-AF65-F5344CB8AC3E}">
        <p14:creationId xmlns:p14="http://schemas.microsoft.com/office/powerpoint/2010/main" val="100792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Through the wall units </a:t>
            </a:r>
            <a:r>
              <a:rPr lang="en-US" dirty="0"/>
              <a:t>– similar to window air conditioner.  Cheapest and easiest to install.  But is noisy and has limited range of cooling to maintain 55º F.   </a:t>
            </a:r>
          </a:p>
          <a:p>
            <a:endParaRPr lang="en-US" dirty="0"/>
          </a:p>
        </p:txBody>
      </p:sp>
      <p:sp>
        <p:nvSpPr>
          <p:cNvPr id="3" name="Title 2"/>
          <p:cNvSpPr>
            <a:spLocks noGrp="1"/>
          </p:cNvSpPr>
          <p:nvPr>
            <p:ph type="title"/>
          </p:nvPr>
        </p:nvSpPr>
        <p:spPr/>
        <p:txBody>
          <a:bodyPr/>
          <a:lstStyle/>
          <a:p>
            <a:r>
              <a:rPr lang="en-US" dirty="0"/>
              <a:t>Climate Control Options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581400"/>
            <a:ext cx="2209800" cy="282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3581400"/>
            <a:ext cx="2229801" cy="282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26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Self Contained Ducted System</a:t>
            </a:r>
          </a:p>
        </p:txBody>
      </p:sp>
      <p:sp>
        <p:nvSpPr>
          <p:cNvPr id="10" name="Content Placeholder 9"/>
          <p:cNvSpPr>
            <a:spLocks noGrp="1"/>
          </p:cNvSpPr>
          <p:nvPr>
            <p:ph idx="1"/>
          </p:nvPr>
        </p:nvSpPr>
        <p:spPr/>
        <p:txBody>
          <a:bodyPr/>
          <a:lstStyle/>
          <a:p>
            <a:endParaRPr lang="en-US" dirty="0"/>
          </a:p>
        </p:txBody>
      </p:sp>
      <p:sp>
        <p:nvSpPr>
          <p:cNvPr id="11" name="Text Placeholder 10"/>
          <p:cNvSpPr>
            <a:spLocks noGrp="1"/>
          </p:cNvSpPr>
          <p:nvPr>
            <p:ph type="body" sz="half" idx="2"/>
          </p:nvPr>
        </p:nvSpPr>
        <p:spPr/>
        <p:txBody>
          <a:bodyPr/>
          <a:lstStyle/>
          <a:p>
            <a:r>
              <a:rPr lang="en-US" dirty="0"/>
              <a:t>A ducted self contained systems is located within 25’ of the cellar, but removes the noise and vibration from the room.  Can be located in a crawl space and does not need an HVAC contractor to install it. </a:t>
            </a:r>
          </a:p>
          <a:p>
            <a:r>
              <a:rPr lang="en-US"/>
              <a:t>http://wineguardian.com/wine-cellar-environmental-systems/ducted/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52928"/>
            <a:ext cx="4000500" cy="324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01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1"/>
            <a:ext cx="3422483" cy="990599"/>
          </a:xfrm>
        </p:spPr>
        <p:txBody>
          <a:bodyPr/>
          <a:lstStyle/>
          <a:p>
            <a:r>
              <a:rPr lang="en-US" dirty="0"/>
              <a:t>Split System Climate Control</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4953000" y="1447800"/>
            <a:ext cx="3411725" cy="4724400"/>
          </a:xfrm>
        </p:spPr>
        <p:txBody>
          <a:bodyPr>
            <a:normAutofit/>
          </a:bodyPr>
          <a:lstStyle/>
          <a:p>
            <a:r>
              <a:rPr lang="en-US" dirty="0"/>
              <a:t>Requires HVAC contractor to install and is the most expensive option.  It is visible in the room and condensation removal can be difficult.  </a:t>
            </a:r>
          </a:p>
          <a:p>
            <a:r>
              <a:rPr lang="en-US" dirty="0"/>
              <a:t>A ducted split system provides superb air distribution and temperature control for optimal conditioning of your valuable wine collection. The extremely quiet and virtually vibration-free system offers maximum flexibility in system location and cellar designs. This makes it ideal for cellars that have no space to install a self-contained system, for applications where condenser air is difficult to exhaust, and for longer duct runs.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413317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47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Unassembled Kits – the pieces and parts are shipped to you to assemble on site.  Typically, they are Redwood or Cedar and take many man-hours to assemble.  They are less expensive for the materials.</a:t>
            </a:r>
          </a:p>
          <a:p>
            <a:r>
              <a:rPr lang="en-US" dirty="0"/>
              <a:t>Kessick Wine racking is fully assembled as a frameless cabinet and made of Sapele Mahogany, White Oak, or Walnut.  The bottle spacing is made for 750s up to champagne bottle for individual columns, and can accommodate magnums in many different designs.</a:t>
            </a:r>
          </a:p>
        </p:txBody>
      </p:sp>
      <p:sp>
        <p:nvSpPr>
          <p:cNvPr id="5" name="Title 4"/>
          <p:cNvSpPr>
            <a:spLocks noGrp="1"/>
          </p:cNvSpPr>
          <p:nvPr>
            <p:ph type="title"/>
          </p:nvPr>
        </p:nvSpPr>
        <p:spPr/>
        <p:txBody>
          <a:bodyPr/>
          <a:lstStyle/>
          <a:p>
            <a:r>
              <a:rPr lang="en-US" dirty="0"/>
              <a:t>Wine Racking Options</a:t>
            </a:r>
          </a:p>
        </p:txBody>
      </p:sp>
    </p:spTree>
    <p:extLst>
      <p:ext uri="{BB962C8B-B14F-4D97-AF65-F5344CB8AC3E}">
        <p14:creationId xmlns:p14="http://schemas.microsoft.com/office/powerpoint/2010/main" val="312774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6841416" cy="579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75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85800"/>
            <a:ext cx="4191000" cy="55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4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Temperature/Humidity – Ideal temperatures are 55-60º F and 50-70%ideal relative humidity.  Fluctuations in temperature accelerates the maturation of wine, damaging it.</a:t>
            </a:r>
          </a:p>
          <a:p>
            <a:r>
              <a:rPr lang="en-US" dirty="0"/>
              <a:t>Vibration – excess vibration damages wine, so a stable environment is best.</a:t>
            </a:r>
          </a:p>
          <a:p>
            <a:r>
              <a:rPr lang="en-US" dirty="0"/>
              <a:t>Light – Direct sunlight and UV rays, so a darker environment is ideal.</a:t>
            </a:r>
          </a:p>
        </p:txBody>
      </p:sp>
      <p:sp>
        <p:nvSpPr>
          <p:cNvPr id="3" name="Title 2"/>
          <p:cNvSpPr>
            <a:spLocks noGrp="1"/>
          </p:cNvSpPr>
          <p:nvPr>
            <p:ph type="title"/>
          </p:nvPr>
        </p:nvSpPr>
        <p:spPr/>
        <p:txBody>
          <a:bodyPr/>
          <a:lstStyle/>
          <a:p>
            <a:r>
              <a:rPr lang="en-US" dirty="0"/>
              <a:t>Ideal Wine Storage</a:t>
            </a:r>
          </a:p>
        </p:txBody>
      </p:sp>
    </p:spTree>
    <p:extLst>
      <p:ext uri="{BB962C8B-B14F-4D97-AF65-F5344CB8AC3E}">
        <p14:creationId xmlns:p14="http://schemas.microsoft.com/office/powerpoint/2010/main" val="2560943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Designed Wine Cellars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828" r="5828"/>
          <a:stretch>
            <a:fillRect/>
          </a:stretch>
        </p:blipFill>
        <p:spPr/>
      </p:pic>
      <p:sp>
        <p:nvSpPr>
          <p:cNvPr id="4" name="Text Placeholder 3"/>
          <p:cNvSpPr>
            <a:spLocks noGrp="1"/>
          </p:cNvSpPr>
          <p:nvPr>
            <p:ph type="body" sz="half" idx="2"/>
          </p:nvPr>
        </p:nvSpPr>
        <p:spPr/>
        <p:txBody>
          <a:bodyPr/>
          <a:lstStyle/>
          <a:p>
            <a:r>
              <a:rPr lang="en-US" dirty="0"/>
              <a:t>Distinctive Remodeling can help you design your ideal wine cellar, no matter what your primary goals are:  utilitarian, aesthetic wow!, or a combination of both.</a:t>
            </a:r>
          </a:p>
        </p:txBody>
      </p:sp>
    </p:spTree>
    <p:extLst>
      <p:ext uri="{BB962C8B-B14F-4D97-AF65-F5344CB8AC3E}">
        <p14:creationId xmlns:p14="http://schemas.microsoft.com/office/powerpoint/2010/main" val="2468964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Cellar Tracker – a great way to manage your wine cellar.  Keep track of all of your wines, when they should be consumed, what the value of your collection is, barcode support, track pending deliveries, wish lists, shopping lists, label images, tasting notes, etc.  </a:t>
            </a:r>
          </a:p>
          <a:p>
            <a:pPr marL="0" indent="0">
              <a:buNone/>
            </a:pPr>
            <a:endParaRPr lang="en-US" dirty="0"/>
          </a:p>
        </p:txBody>
      </p:sp>
      <p:sp>
        <p:nvSpPr>
          <p:cNvPr id="6" name="Title 5"/>
          <p:cNvSpPr>
            <a:spLocks noGrp="1"/>
          </p:cNvSpPr>
          <p:nvPr>
            <p:ph type="title"/>
          </p:nvPr>
        </p:nvSpPr>
        <p:spPr/>
        <p:txBody>
          <a:bodyPr/>
          <a:lstStyle/>
          <a:p>
            <a:r>
              <a:rPr lang="en-US" sz="4800" dirty="0"/>
              <a:t>Wine Cellar Management</a:t>
            </a:r>
          </a:p>
        </p:txBody>
      </p:sp>
    </p:spTree>
    <p:extLst>
      <p:ext uri="{BB962C8B-B14F-4D97-AF65-F5344CB8AC3E}">
        <p14:creationId xmlns:p14="http://schemas.microsoft.com/office/powerpoint/2010/main" val="278781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 for coming!</a:t>
            </a:r>
          </a:p>
        </p:txBody>
      </p:sp>
      <p:sp>
        <p:nvSpPr>
          <p:cNvPr id="6" name="TextBox 5"/>
          <p:cNvSpPr txBox="1"/>
          <p:nvPr/>
        </p:nvSpPr>
        <p:spPr>
          <a:xfrm>
            <a:off x="1866900" y="5181600"/>
            <a:ext cx="5610036" cy="369332"/>
          </a:xfrm>
          <a:prstGeom prst="rect">
            <a:avLst/>
          </a:prstGeom>
          <a:noFill/>
        </p:spPr>
        <p:txBody>
          <a:bodyPr wrap="square" rtlCol="0">
            <a:spAutoFit/>
          </a:bodyPr>
          <a:lstStyle/>
          <a:p>
            <a:pPr algn="ctr"/>
            <a:r>
              <a:rPr lang="en-US" dirty="0">
                <a:solidFill>
                  <a:srgbClr val="0070C0"/>
                </a:solidFill>
                <a:hlinkClick r:id="rId2"/>
              </a:rPr>
              <a:t>www.DistinctiveRemodeling.com</a:t>
            </a:r>
            <a:r>
              <a:rPr lang="en-US" dirty="0"/>
              <a:t> </a:t>
            </a:r>
          </a:p>
        </p:txBody>
      </p:sp>
      <p:pic>
        <p:nvPicPr>
          <p:cNvPr id="3" name="Picture 2">
            <a:extLst>
              <a:ext uri="{FF2B5EF4-FFF2-40B4-BE49-F238E27FC236}">
                <a16:creationId xmlns:a16="http://schemas.microsoft.com/office/drawing/2014/main" id="{E53632C3-1929-48AF-8188-99944E6965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200400"/>
            <a:ext cx="5372100" cy="1359322"/>
          </a:xfrm>
          <a:prstGeom prst="rect">
            <a:avLst/>
          </a:prstGeom>
        </p:spPr>
      </p:pic>
    </p:spTree>
    <p:extLst>
      <p:ext uri="{BB962C8B-B14F-4D97-AF65-F5344CB8AC3E}">
        <p14:creationId xmlns:p14="http://schemas.microsoft.com/office/powerpoint/2010/main" val="64352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idx="4294967295"/>
          </p:nvPr>
        </p:nvSpPr>
        <p:spPr>
          <a:xfrm>
            <a:off x="1524000" y="683765"/>
            <a:ext cx="5638800" cy="536575"/>
          </a:xfrm>
        </p:spPr>
        <p:txBody>
          <a:bodyPr/>
          <a:lstStyle/>
          <a:p>
            <a:r>
              <a:rPr lang="en-US" sz="3200" dirty="0"/>
              <a:t>Aging &amp; Cellaring wine</a:t>
            </a:r>
          </a:p>
        </p:txBody>
      </p:sp>
      <p:sp>
        <p:nvSpPr>
          <p:cNvPr id="3075" name="Rectangle 3"/>
          <p:cNvSpPr>
            <a:spLocks noGrp="1" noChangeArrowheads="1"/>
          </p:cNvSpPr>
          <p:nvPr>
            <p:ph type="body" idx="4294967295"/>
          </p:nvPr>
        </p:nvSpPr>
        <p:spPr/>
        <p:txBody>
          <a:bodyPr/>
          <a:lstStyle/>
          <a:p>
            <a:pPr marL="533400" indent="-533400">
              <a:lnSpc>
                <a:spcPct val="90000"/>
              </a:lnSpc>
              <a:buFont typeface="Wingdings" pitchFamily="2" charset="2"/>
              <a:buAutoNum type="arabicPeriod"/>
            </a:pPr>
            <a:r>
              <a:rPr lang="en-US"/>
              <a:t>If you </a:t>
            </a:r>
            <a:r>
              <a:rPr lang="en-US" b="1"/>
              <a:t>buy several cases at a time</a:t>
            </a:r>
            <a:r>
              <a:rPr lang="en-US"/>
              <a:t> (sometimes you have to buy as much as you can upon release as the wine is “allocated” and then will not be available for a long time), you will want to keep them in the best condition possible.</a:t>
            </a:r>
          </a:p>
          <a:p>
            <a:pPr marL="533400" indent="-533400">
              <a:lnSpc>
                <a:spcPct val="90000"/>
              </a:lnSpc>
              <a:buFont typeface="Wingdings" pitchFamily="2" charset="2"/>
              <a:buAutoNum type="arabicPeriod"/>
            </a:pPr>
            <a:r>
              <a:rPr lang="en-US"/>
              <a:t>Many better wines will </a:t>
            </a:r>
            <a:r>
              <a:rPr lang="en-US" b="1"/>
              <a:t>reach their peak</a:t>
            </a:r>
            <a:r>
              <a:rPr lang="en-US"/>
              <a:t> after a few years, some after 10 or 20 years or more. </a:t>
            </a:r>
          </a:p>
          <a:p>
            <a:pPr marL="533400" indent="-533400">
              <a:lnSpc>
                <a:spcPct val="90000"/>
              </a:lnSpc>
              <a:buFont typeface="Wingdings" pitchFamily="2" charset="2"/>
              <a:buNone/>
            </a:pPr>
            <a:endParaRPr lang="en-US"/>
          </a:p>
        </p:txBody>
      </p:sp>
      <p:sp>
        <p:nvSpPr>
          <p:cNvPr id="3077" name="Text Box 6"/>
          <p:cNvSpPr txBox="1">
            <a:spLocks noChangeArrowheads="1"/>
          </p:cNvSpPr>
          <p:nvPr/>
        </p:nvSpPr>
        <p:spPr bwMode="auto">
          <a:xfrm>
            <a:off x="1905000" y="1277143"/>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400" b="1" dirty="0"/>
              <a:t>What wines benefit from cellaring:</a:t>
            </a:r>
          </a:p>
        </p:txBody>
      </p:sp>
      <p:sp>
        <p:nvSpPr>
          <p:cNvPr id="3078" name="Text Box 7"/>
          <p:cNvSpPr txBox="1">
            <a:spLocks noChangeArrowheads="1"/>
          </p:cNvSpPr>
          <p:nvPr/>
        </p:nvSpPr>
        <p:spPr bwMode="auto">
          <a:xfrm>
            <a:off x="7391400" y="64008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000">
                <a:cs typeface="Arial" charset="0"/>
              </a:rPr>
              <a:t>© </a:t>
            </a:r>
            <a:r>
              <a:rPr lang="en-US" sz="1000"/>
              <a:t>Pierre Wertheimer</a:t>
            </a:r>
          </a:p>
        </p:txBody>
      </p:sp>
    </p:spTree>
    <p:extLst>
      <p:ext uri="{BB962C8B-B14F-4D97-AF65-F5344CB8AC3E}">
        <p14:creationId xmlns:p14="http://schemas.microsoft.com/office/powerpoint/2010/main" val="302155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idx="4294967295"/>
          </p:nvPr>
        </p:nvSpPr>
        <p:spPr>
          <a:xfrm>
            <a:off x="1727447" y="748854"/>
            <a:ext cx="5638800" cy="536575"/>
          </a:xfrm>
        </p:spPr>
        <p:txBody>
          <a:bodyPr/>
          <a:lstStyle/>
          <a:p>
            <a:r>
              <a:rPr lang="en-US" sz="3200" dirty="0"/>
              <a:t>Aging &amp; Cellaring wine</a:t>
            </a:r>
          </a:p>
        </p:txBody>
      </p:sp>
      <p:sp>
        <p:nvSpPr>
          <p:cNvPr id="7171" name="Rectangle 3"/>
          <p:cNvSpPr>
            <a:spLocks noGrp="1" noChangeArrowheads="1"/>
          </p:cNvSpPr>
          <p:nvPr>
            <p:ph type="body" idx="4294967295"/>
          </p:nvPr>
        </p:nvSpPr>
        <p:spPr/>
        <p:txBody>
          <a:bodyPr/>
          <a:lstStyle/>
          <a:p>
            <a:pPr marL="533400" indent="-533400" eaLnBrk="0" hangingPunct="0">
              <a:spcBef>
                <a:spcPct val="50000"/>
              </a:spcBef>
              <a:buClrTx/>
              <a:buSzTx/>
              <a:buFontTx/>
              <a:buNone/>
            </a:pPr>
            <a:r>
              <a:rPr lang="en-US" sz="2400" b="1"/>
              <a:t>It is the ability of wine to:</a:t>
            </a:r>
          </a:p>
          <a:p>
            <a:pPr marL="533400" indent="-533400">
              <a:buFont typeface="Wingdings" pitchFamily="2" charset="2"/>
              <a:buAutoNum type="arabicPeriod"/>
            </a:pPr>
            <a:r>
              <a:rPr lang="en-US" sz="2400"/>
              <a:t>Develop more pleasure nuances.</a:t>
            </a:r>
          </a:p>
          <a:p>
            <a:pPr marL="533400" indent="-533400">
              <a:buFont typeface="Wingdings" pitchFamily="2" charset="2"/>
              <a:buAutoNum type="arabicPeriod"/>
            </a:pPr>
            <a:r>
              <a:rPr lang="en-US" sz="2400"/>
              <a:t>In the case of red wines, show an additional melting of the tannins.</a:t>
            </a:r>
          </a:p>
          <a:p>
            <a:pPr marL="533400" indent="-533400">
              <a:buFont typeface="Wingdings" pitchFamily="2" charset="2"/>
              <a:buAutoNum type="arabicPeriod"/>
            </a:pPr>
            <a:r>
              <a:rPr lang="en-US" sz="2400"/>
              <a:t>Reveal more complex and interesting flavors and aromas! </a:t>
            </a:r>
          </a:p>
          <a:p>
            <a:pPr marL="533400" indent="-533400">
              <a:buFont typeface="Wingdings" pitchFamily="2" charset="2"/>
              <a:buNone/>
            </a:pPr>
            <a:r>
              <a:rPr lang="en-US" sz="2400" b="1"/>
              <a:t>Resulting in more pleasurable and interesting wine </a:t>
            </a:r>
          </a:p>
          <a:p>
            <a:pPr marL="533400" indent="-533400">
              <a:buFont typeface="Wingdings" pitchFamily="2" charset="2"/>
              <a:buNone/>
            </a:pPr>
            <a:r>
              <a:rPr lang="en-US" sz="2400" b="1"/>
              <a:t>than upon release. </a:t>
            </a:r>
          </a:p>
          <a:p>
            <a:pPr marL="533400" indent="-533400">
              <a:buFont typeface="Wingdings" pitchFamily="2" charset="2"/>
              <a:buNone/>
            </a:pPr>
            <a:endParaRPr lang="en-US" sz="2400" b="1"/>
          </a:p>
        </p:txBody>
      </p:sp>
      <p:sp>
        <p:nvSpPr>
          <p:cNvPr id="7173" name="Text Box 6"/>
          <p:cNvSpPr txBox="1">
            <a:spLocks noChangeArrowheads="1"/>
          </p:cNvSpPr>
          <p:nvPr/>
        </p:nvSpPr>
        <p:spPr bwMode="auto">
          <a:xfrm>
            <a:off x="1981200" y="1331467"/>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400" b="1" dirty="0"/>
              <a:t>What ageing wine actually means. </a:t>
            </a:r>
          </a:p>
        </p:txBody>
      </p:sp>
      <p:sp>
        <p:nvSpPr>
          <p:cNvPr id="7174" name="Text Box 7"/>
          <p:cNvSpPr txBox="1">
            <a:spLocks noChangeArrowheads="1"/>
          </p:cNvSpPr>
          <p:nvPr/>
        </p:nvSpPr>
        <p:spPr bwMode="auto">
          <a:xfrm>
            <a:off x="7391400" y="64008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000">
                <a:cs typeface="Arial" charset="0"/>
              </a:rPr>
              <a:t>© </a:t>
            </a:r>
            <a:r>
              <a:rPr lang="en-US" sz="1000"/>
              <a:t>Pierre Wertheimer</a:t>
            </a:r>
          </a:p>
        </p:txBody>
      </p:sp>
    </p:spTree>
    <p:extLst>
      <p:ext uri="{BB962C8B-B14F-4D97-AF65-F5344CB8AC3E}">
        <p14:creationId xmlns:p14="http://schemas.microsoft.com/office/powerpoint/2010/main" val="224690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idx="4294967295"/>
          </p:nvPr>
        </p:nvSpPr>
        <p:spPr>
          <a:xfrm>
            <a:off x="1981200" y="731838"/>
            <a:ext cx="5638800" cy="536575"/>
          </a:xfrm>
        </p:spPr>
        <p:txBody>
          <a:bodyPr/>
          <a:lstStyle/>
          <a:p>
            <a:r>
              <a:rPr lang="en-US" sz="3200" dirty="0"/>
              <a:t>Aging &amp; Cellaring wine</a:t>
            </a:r>
          </a:p>
        </p:txBody>
      </p:sp>
      <p:sp>
        <p:nvSpPr>
          <p:cNvPr id="9219" name="Rectangle 3"/>
          <p:cNvSpPr>
            <a:spLocks noGrp="1" noChangeArrowheads="1"/>
          </p:cNvSpPr>
          <p:nvPr>
            <p:ph type="body" idx="4294967295"/>
          </p:nvPr>
        </p:nvSpPr>
        <p:spPr/>
        <p:txBody>
          <a:bodyPr/>
          <a:lstStyle/>
          <a:p>
            <a:pPr marL="533400" indent="-533400" eaLnBrk="0" hangingPunct="0">
              <a:lnSpc>
                <a:spcPct val="80000"/>
              </a:lnSpc>
              <a:spcBef>
                <a:spcPct val="10000"/>
              </a:spcBef>
              <a:buClrTx/>
              <a:buSzTx/>
              <a:buFontTx/>
              <a:buChar char="•"/>
            </a:pPr>
            <a:r>
              <a:rPr lang="en-US" sz="1800" dirty="0"/>
              <a:t>No, a large proportion of wines are meant to be consumed within one or two years of the date of release.</a:t>
            </a:r>
          </a:p>
          <a:p>
            <a:pPr marL="533400" indent="-533400" eaLnBrk="0" hangingPunct="0">
              <a:lnSpc>
                <a:spcPct val="80000"/>
              </a:lnSpc>
              <a:spcBef>
                <a:spcPct val="10000"/>
              </a:spcBef>
              <a:buClrTx/>
              <a:buSzTx/>
              <a:buFontTx/>
              <a:buChar char="•"/>
            </a:pPr>
            <a:r>
              <a:rPr lang="en-US" sz="1800" dirty="0"/>
              <a:t>Please note that I use the term release and not “bottling”.  Some wines are release just after bottling, while other wines will age in the producer’s cellar in cask of bottles for 3 years, 5 years or more.</a:t>
            </a:r>
          </a:p>
          <a:p>
            <a:pPr marL="533400" indent="-533400" eaLnBrk="0" hangingPunct="0">
              <a:lnSpc>
                <a:spcPct val="80000"/>
              </a:lnSpc>
              <a:spcBef>
                <a:spcPct val="10000"/>
              </a:spcBef>
              <a:buClrTx/>
              <a:buSzTx/>
              <a:buFontTx/>
              <a:buChar char="•"/>
            </a:pPr>
            <a:r>
              <a:rPr lang="en-US" sz="1800" dirty="0"/>
              <a:t>In fact, many European wine laws require the wine to be aged for a period of time in bottle or barrel.</a:t>
            </a:r>
          </a:p>
          <a:p>
            <a:pPr marL="533400" indent="-533400" eaLnBrk="0" hangingPunct="0">
              <a:lnSpc>
                <a:spcPct val="80000"/>
              </a:lnSpc>
              <a:spcBef>
                <a:spcPct val="10000"/>
              </a:spcBef>
              <a:buClrTx/>
              <a:buSzTx/>
              <a:buFontTx/>
              <a:buChar char="•"/>
            </a:pPr>
            <a:r>
              <a:rPr lang="en-US" sz="1800" dirty="0"/>
              <a:t>Some wine critics will however taste the wine while still in barrel and score it (usually a range such as: 93-95).  It is an amazing skill as most of these wines will be very harsh and the critic needs to imagine the potential of the wine a few years down the road!</a:t>
            </a:r>
          </a:p>
          <a:p>
            <a:pPr marL="533400" indent="-533400" eaLnBrk="0" hangingPunct="0">
              <a:lnSpc>
                <a:spcPct val="80000"/>
              </a:lnSpc>
              <a:spcBef>
                <a:spcPct val="10000"/>
              </a:spcBef>
              <a:buClrTx/>
              <a:buSzTx/>
              <a:buFontTx/>
              <a:buChar char="•"/>
            </a:pPr>
            <a:r>
              <a:rPr lang="en-US" sz="2400" b="1" dirty="0"/>
              <a:t>However all wines will benefit from being cellared.  In other words being kept in the best possible condition before being consumed. </a:t>
            </a:r>
          </a:p>
          <a:p>
            <a:pPr marL="533400" indent="-533400">
              <a:lnSpc>
                <a:spcPct val="80000"/>
              </a:lnSpc>
              <a:buFont typeface="Wingdings" pitchFamily="2" charset="2"/>
              <a:buNone/>
            </a:pPr>
            <a:endParaRPr lang="en-US" sz="2400" b="1" dirty="0"/>
          </a:p>
        </p:txBody>
      </p:sp>
      <p:sp>
        <p:nvSpPr>
          <p:cNvPr id="9221" name="Text Box 6"/>
          <p:cNvSpPr txBox="1">
            <a:spLocks noChangeArrowheads="1"/>
          </p:cNvSpPr>
          <p:nvPr/>
        </p:nvSpPr>
        <p:spPr bwMode="auto">
          <a:xfrm>
            <a:off x="2362200" y="13716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400" b="1"/>
              <a:t>Do all wines benefit from aging?</a:t>
            </a:r>
          </a:p>
        </p:txBody>
      </p:sp>
      <p:sp>
        <p:nvSpPr>
          <p:cNvPr id="9222" name="Text Box 7"/>
          <p:cNvSpPr txBox="1">
            <a:spLocks noChangeArrowheads="1"/>
          </p:cNvSpPr>
          <p:nvPr/>
        </p:nvSpPr>
        <p:spPr bwMode="auto">
          <a:xfrm>
            <a:off x="7391400" y="64008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000">
                <a:cs typeface="Arial" charset="0"/>
              </a:rPr>
              <a:t>© </a:t>
            </a:r>
            <a:r>
              <a:rPr lang="en-US" sz="1000"/>
              <a:t>Pierre Wertheimer</a:t>
            </a:r>
          </a:p>
        </p:txBody>
      </p:sp>
    </p:spTree>
    <p:extLst>
      <p:ext uri="{BB962C8B-B14F-4D97-AF65-F5344CB8AC3E}">
        <p14:creationId xmlns:p14="http://schemas.microsoft.com/office/powerpoint/2010/main" val="373631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idx="4294967295"/>
          </p:nvPr>
        </p:nvSpPr>
        <p:spPr>
          <a:xfrm>
            <a:off x="1913878" y="735707"/>
            <a:ext cx="5638800" cy="536575"/>
          </a:xfrm>
        </p:spPr>
        <p:txBody>
          <a:bodyPr/>
          <a:lstStyle/>
          <a:p>
            <a:r>
              <a:rPr lang="en-US" sz="3200"/>
              <a:t>Aging &amp; Cellaring wine</a:t>
            </a:r>
          </a:p>
        </p:txBody>
      </p:sp>
      <p:sp>
        <p:nvSpPr>
          <p:cNvPr id="10243" name="Rectangle 3"/>
          <p:cNvSpPr>
            <a:spLocks noGrp="1" noChangeArrowheads="1"/>
          </p:cNvSpPr>
          <p:nvPr>
            <p:ph type="body" idx="4294967295"/>
          </p:nvPr>
        </p:nvSpPr>
        <p:spPr/>
        <p:txBody>
          <a:bodyPr/>
          <a:lstStyle/>
          <a:p>
            <a:pPr marL="533400" indent="-533400" eaLnBrk="0" hangingPunct="0">
              <a:lnSpc>
                <a:spcPct val="80000"/>
              </a:lnSpc>
              <a:spcBef>
                <a:spcPct val="10000"/>
              </a:spcBef>
              <a:buClrTx/>
              <a:buSzTx/>
              <a:buFontTx/>
              <a:buChar char="•"/>
            </a:pPr>
            <a:r>
              <a:rPr lang="en-US" sz="1600" b="1" dirty="0"/>
              <a:t>Ask your wine provider,  he should be able to tell you when the wine is at his peak.</a:t>
            </a:r>
          </a:p>
          <a:p>
            <a:pPr marL="533400" indent="-533400" eaLnBrk="0" hangingPunct="0">
              <a:lnSpc>
                <a:spcPct val="80000"/>
              </a:lnSpc>
              <a:spcBef>
                <a:spcPct val="10000"/>
              </a:spcBef>
              <a:buClrTx/>
              <a:buSzTx/>
              <a:buFontTx/>
              <a:buChar char="•"/>
            </a:pPr>
            <a:r>
              <a:rPr lang="en-US" sz="1600" dirty="0"/>
              <a:t>I say “he should”, but many wine stores are in the business of selling wine quickly.  As many of their customers do not have cellars and the means to keep the wine in peak condition, they will tell you that it is best consumed right away.</a:t>
            </a:r>
          </a:p>
          <a:p>
            <a:pPr marL="533400" indent="-533400" eaLnBrk="0" hangingPunct="0">
              <a:lnSpc>
                <a:spcPct val="80000"/>
              </a:lnSpc>
              <a:spcBef>
                <a:spcPct val="10000"/>
              </a:spcBef>
              <a:buClrTx/>
              <a:buSzTx/>
              <a:buFontTx/>
              <a:buChar char="•"/>
            </a:pPr>
            <a:r>
              <a:rPr lang="en-US" sz="1600" dirty="0"/>
              <a:t>In some stores, such as “big box stores” which got into the business of selling high end wines, there is nobody to ask for any advice.</a:t>
            </a:r>
          </a:p>
          <a:p>
            <a:pPr marL="533400" indent="-533400" eaLnBrk="0" hangingPunct="0">
              <a:lnSpc>
                <a:spcPct val="80000"/>
              </a:lnSpc>
              <a:spcBef>
                <a:spcPct val="10000"/>
              </a:spcBef>
              <a:buClrTx/>
              <a:buSzTx/>
              <a:buFontTx/>
              <a:buChar char="•"/>
            </a:pPr>
            <a:r>
              <a:rPr lang="en-US" sz="1600" dirty="0"/>
              <a:t>Some wines will be extremely disappointing if tasted upon release.  A 2008 Laffite for example will seem concentrated if tasted but with harsh tannins and will be better if open after 2016 and very possibly best if opened in 2025.</a:t>
            </a:r>
          </a:p>
          <a:p>
            <a:pPr marL="533400" indent="-533400" eaLnBrk="0" hangingPunct="0">
              <a:lnSpc>
                <a:spcPct val="80000"/>
              </a:lnSpc>
              <a:spcBef>
                <a:spcPct val="10000"/>
              </a:spcBef>
              <a:buClrTx/>
              <a:buSzTx/>
              <a:buFontTx/>
              <a:buChar char="•"/>
            </a:pPr>
            <a:r>
              <a:rPr lang="en-US" sz="1600" dirty="0"/>
              <a:t>Magazines such as the Wine Spectator, the Wine Advocate can also help.  They will give a window such as “Drink now through 2020” or “best from 2015 to 2025”.</a:t>
            </a:r>
          </a:p>
          <a:p>
            <a:pPr marL="533400" indent="-533400" eaLnBrk="0" hangingPunct="0">
              <a:lnSpc>
                <a:spcPct val="80000"/>
              </a:lnSpc>
              <a:spcBef>
                <a:spcPct val="10000"/>
              </a:spcBef>
              <a:buClrTx/>
              <a:buSzTx/>
              <a:buFontTx/>
              <a:buChar char="•"/>
            </a:pPr>
            <a:r>
              <a:rPr lang="en-US" sz="1600" dirty="0"/>
              <a:t>When such a window is shown, some collectors will open a bottle every year to see how the wine evolves.</a:t>
            </a:r>
            <a:r>
              <a:rPr lang="en-US" sz="2000" b="1" dirty="0"/>
              <a:t> </a:t>
            </a:r>
          </a:p>
          <a:p>
            <a:pPr marL="533400" indent="-533400">
              <a:lnSpc>
                <a:spcPct val="80000"/>
              </a:lnSpc>
              <a:buFont typeface="Wingdings" pitchFamily="2" charset="2"/>
              <a:buNone/>
            </a:pPr>
            <a:endParaRPr lang="en-US" sz="2000" b="1" dirty="0"/>
          </a:p>
        </p:txBody>
      </p:sp>
      <p:sp>
        <p:nvSpPr>
          <p:cNvPr id="10245" name="Text Box 6"/>
          <p:cNvSpPr txBox="1">
            <a:spLocks noChangeArrowheads="1"/>
          </p:cNvSpPr>
          <p:nvPr/>
        </p:nvSpPr>
        <p:spPr bwMode="auto">
          <a:xfrm>
            <a:off x="1752600" y="131832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400" b="1" dirty="0"/>
              <a:t>When will I know that a wine is at his peak?</a:t>
            </a:r>
          </a:p>
        </p:txBody>
      </p:sp>
      <p:sp>
        <p:nvSpPr>
          <p:cNvPr id="10246" name="Text Box 7"/>
          <p:cNvSpPr txBox="1">
            <a:spLocks noChangeArrowheads="1"/>
          </p:cNvSpPr>
          <p:nvPr/>
        </p:nvSpPr>
        <p:spPr bwMode="auto">
          <a:xfrm>
            <a:off x="7391400" y="64008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1000">
                <a:cs typeface="Arial" charset="0"/>
              </a:rPr>
              <a:t>© </a:t>
            </a:r>
            <a:r>
              <a:rPr lang="en-US" sz="1000"/>
              <a:t>Pierre Wertheimer</a:t>
            </a:r>
          </a:p>
        </p:txBody>
      </p:sp>
    </p:spTree>
    <p:extLst>
      <p:ext uri="{BB962C8B-B14F-4D97-AF65-F5344CB8AC3E}">
        <p14:creationId xmlns:p14="http://schemas.microsoft.com/office/powerpoint/2010/main" val="334048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Passive wine cellar – below grade rooms with constant year round temperatures – similar to an old fashion “root cellar”</a:t>
            </a:r>
          </a:p>
          <a:p>
            <a:pPr marL="0" indent="0">
              <a:buNone/>
            </a:pPr>
            <a:endParaRPr lang="en-US" dirty="0"/>
          </a:p>
        </p:txBody>
      </p:sp>
      <p:sp>
        <p:nvSpPr>
          <p:cNvPr id="3" name="Title 2"/>
          <p:cNvSpPr>
            <a:spLocks noGrp="1"/>
          </p:cNvSpPr>
          <p:nvPr>
            <p:ph type="title"/>
          </p:nvPr>
        </p:nvSpPr>
        <p:spPr/>
        <p:txBody>
          <a:bodyPr/>
          <a:lstStyle/>
          <a:p>
            <a:r>
              <a:rPr lang="en-US" dirty="0"/>
              <a:t>Wine Cellar Types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81400"/>
            <a:ext cx="3338945" cy="276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79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Controlled Wine Cellar</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801" r="5801"/>
          <a:stretch>
            <a:fillRect/>
          </a:stretch>
        </p:blipFill>
        <p:spPr/>
      </p:pic>
      <p:sp>
        <p:nvSpPr>
          <p:cNvPr id="4" name="Text Placeholder 3"/>
          <p:cNvSpPr>
            <a:spLocks noGrp="1"/>
          </p:cNvSpPr>
          <p:nvPr>
            <p:ph type="body" sz="half" idx="2"/>
          </p:nvPr>
        </p:nvSpPr>
        <p:spPr/>
        <p:txBody>
          <a:bodyPr>
            <a:normAutofit lnSpcReduction="10000"/>
          </a:bodyPr>
          <a:lstStyle/>
          <a:p>
            <a:r>
              <a:rPr lang="en-US" dirty="0"/>
              <a:t>Here in NC we don’t have as many basements, or root cellars, so we need to create the proper environment for proper wine storage with mechanical equipment and particular construction materials to prevent </a:t>
            </a:r>
            <a:r>
              <a:rPr lang="en-US"/>
              <a:t>mold issues.</a:t>
            </a:r>
            <a:endParaRPr lang="en-US" dirty="0"/>
          </a:p>
        </p:txBody>
      </p:sp>
    </p:spTree>
    <p:extLst>
      <p:ext uri="{BB962C8B-B14F-4D97-AF65-F5344CB8AC3E}">
        <p14:creationId xmlns:p14="http://schemas.microsoft.com/office/powerpoint/2010/main" val="317180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19200"/>
            <a:ext cx="6895042" cy="4577542"/>
          </a:xfrm>
          <a:prstGeom prst="rect">
            <a:avLst/>
          </a:prstGeom>
        </p:spPr>
      </p:pic>
    </p:spTree>
    <p:extLst>
      <p:ext uri="{BB962C8B-B14F-4D97-AF65-F5344CB8AC3E}">
        <p14:creationId xmlns:p14="http://schemas.microsoft.com/office/powerpoint/2010/main" val="9222333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4593</TotalTime>
  <Words>1193</Words>
  <Application>Microsoft Office PowerPoint</Application>
  <PresentationFormat>On-screen Show (4:3)</PresentationFormat>
  <Paragraphs>67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Book Antiqua</vt:lpstr>
      <vt:lpstr>Wingdings</vt:lpstr>
      <vt:lpstr>Hardcover</vt:lpstr>
      <vt:lpstr>Wine Cellar Design</vt:lpstr>
      <vt:lpstr>Ideal Wine Storage</vt:lpstr>
      <vt:lpstr>Aging &amp; Cellaring wine</vt:lpstr>
      <vt:lpstr>Aging &amp; Cellaring wine</vt:lpstr>
      <vt:lpstr>Aging &amp; Cellaring wine</vt:lpstr>
      <vt:lpstr>Aging &amp; Cellaring wine</vt:lpstr>
      <vt:lpstr>Wine Cellar Types</vt:lpstr>
      <vt:lpstr>Climate Controlled Wine Cellar</vt:lpstr>
      <vt:lpstr>PowerPoint Presentation</vt:lpstr>
      <vt:lpstr>PowerPoint Presentation</vt:lpstr>
      <vt:lpstr>PowerPoint Presentation</vt:lpstr>
      <vt:lpstr>Room Prep Guidelines</vt:lpstr>
      <vt:lpstr>Interior Finishes</vt:lpstr>
      <vt:lpstr>Climate Control Options</vt:lpstr>
      <vt:lpstr>Self Contained Ducted System</vt:lpstr>
      <vt:lpstr>Split System Climate Control</vt:lpstr>
      <vt:lpstr>Wine Racking Options</vt:lpstr>
      <vt:lpstr>PowerPoint Presentation</vt:lpstr>
      <vt:lpstr>PowerPoint Presentation</vt:lpstr>
      <vt:lpstr>Custom Designed Wine Cellars</vt:lpstr>
      <vt:lpstr>Wine Cellar Management</vt:lpstr>
      <vt:lpstr>Thank you for coming!</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Wine Cellar Design</dc:title>
  <dc:creator>Eddie</dc:creator>
  <cp:lastModifiedBy>Eddie Casanave</cp:lastModifiedBy>
  <cp:revision>6</cp:revision>
  <dcterms:created xsi:type="dcterms:W3CDTF">2013-03-09T12:36:36Z</dcterms:created>
  <dcterms:modified xsi:type="dcterms:W3CDTF">2018-05-22T23:03:03Z</dcterms:modified>
</cp:coreProperties>
</file>